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6858000" cx="12192000"/>
  <p:notesSz cx="10018700" cy="14447825"/>
  <p:embeddedFontLst>
    <p:embeddedFont>
      <p:font typeface="Candara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ADC8928-D26A-4964-805E-18676ADE3529}">
  <a:tblStyle styleId="{6ADC8928-D26A-4964-805E-18676ADE3529}" styleName="Table_0">
    <a:wholeTbl>
      <a:tcTxStyle b="off" i="off">
        <a:font>
          <a:latin typeface="Candara"/>
          <a:ea typeface="Candara"/>
          <a:cs typeface="Candara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fill>
          <a:solidFill>
            <a:schemeClr val="dk1">
              <a:alpha val="20000"/>
            </a:schemeClr>
          </a:solidFill>
        </a:fill>
      </a:tcStyle>
    </a:band1H>
    <a:band2H>
      <a:tcTxStyle/>
    </a:band2H>
    <a:band1V>
      <a:tcTxStyle/>
      <a:tcStyle>
        <a:fill>
          <a:solidFill>
            <a:schemeClr val="dk1">
              <a:alpha val="20000"/>
            </a:schemeClr>
          </a:solidFill>
        </a:fill>
      </a:tcStyle>
    </a:band1V>
    <a:band2V>
      <a:tcTxStyle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</a:seCell>
    <a:swCell>
      <a:tcTxStyle/>
    </a:swCell>
    <a:firstRow>
      <a:tcTxStyle b="on" i="off"/>
      <a:tcStyle>
        <a:tcBdr>
          <a:bottom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</a:neCell>
    <a:nwCell>
      <a:tcTxStyle/>
    </a:nwCell>
  </a:tblStyle>
  <a:tblStyle styleId="{E2023991-D56F-4936-808D-0C02C9D308E4}" styleName="Table_1">
    <a:wholeTbl>
      <a:tcTxStyle b="off" i="off">
        <a:font>
          <a:latin typeface="Candara"/>
          <a:ea typeface="Candara"/>
          <a:cs typeface="Candara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andara-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21" Type="http://schemas.openxmlformats.org/officeDocument/2006/relationships/font" Target="fonts/Candara-bold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Candara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Candara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1" y="0"/>
            <a:ext cx="4341443" cy="724902"/>
          </a:xfrm>
          <a:prstGeom prst="rect">
            <a:avLst/>
          </a:prstGeom>
          <a:noFill/>
          <a:ln>
            <a:noFill/>
          </a:ln>
        </p:spPr>
        <p:txBody>
          <a:bodyPr anchorCtr="0" anchor="t" bIns="69875" lIns="139775" spcFirstLastPara="1" rIns="139775" wrap="square" tIns="698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5674952" y="0"/>
            <a:ext cx="4341443" cy="724902"/>
          </a:xfrm>
          <a:prstGeom prst="rect">
            <a:avLst/>
          </a:prstGeom>
          <a:noFill/>
          <a:ln>
            <a:noFill/>
          </a:ln>
        </p:spPr>
        <p:txBody>
          <a:bodyPr anchorCtr="0" anchor="t" bIns="69875" lIns="139775" spcFirstLastPara="1" rIns="139775" wrap="square" tIns="698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76275" y="1806575"/>
            <a:ext cx="8666163" cy="48752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1001872" y="6953022"/>
            <a:ext cx="8014970" cy="5688836"/>
          </a:xfrm>
          <a:prstGeom prst="rect">
            <a:avLst/>
          </a:prstGeom>
          <a:noFill/>
          <a:ln>
            <a:noFill/>
          </a:ln>
        </p:spPr>
        <p:txBody>
          <a:bodyPr anchorCtr="0" anchor="t" bIns="69875" lIns="139775" spcFirstLastPara="1" rIns="139775" wrap="square" tIns="6987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1" y="13722939"/>
            <a:ext cx="4341443" cy="724899"/>
          </a:xfrm>
          <a:prstGeom prst="rect">
            <a:avLst/>
          </a:prstGeom>
          <a:noFill/>
          <a:ln>
            <a:noFill/>
          </a:ln>
        </p:spPr>
        <p:txBody>
          <a:bodyPr anchorCtr="0" anchor="b" bIns="69875" lIns="139775" spcFirstLastPara="1" rIns="139775" wrap="square" tIns="698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5674952" y="13722939"/>
            <a:ext cx="4341443" cy="724899"/>
          </a:xfrm>
          <a:prstGeom prst="rect">
            <a:avLst/>
          </a:prstGeom>
          <a:noFill/>
          <a:ln>
            <a:noFill/>
          </a:ln>
        </p:spPr>
        <p:txBody>
          <a:bodyPr anchorCtr="0" anchor="b" bIns="69875" lIns="139775" spcFirstLastPara="1" rIns="139775" wrap="square" tIns="698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de-DE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:notes"/>
          <p:cNvSpPr txBox="1"/>
          <p:nvPr>
            <p:ph idx="1" type="body"/>
          </p:nvPr>
        </p:nvSpPr>
        <p:spPr>
          <a:xfrm>
            <a:off x="1001872" y="6953022"/>
            <a:ext cx="8014970" cy="5688836"/>
          </a:xfrm>
          <a:prstGeom prst="rect">
            <a:avLst/>
          </a:prstGeom>
        </p:spPr>
        <p:txBody>
          <a:bodyPr anchorCtr="0" anchor="t" bIns="69875" lIns="139775" spcFirstLastPara="1" rIns="139775" wrap="square" tIns="69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:notes"/>
          <p:cNvSpPr/>
          <p:nvPr>
            <p:ph idx="2" type="sldImg"/>
          </p:nvPr>
        </p:nvSpPr>
        <p:spPr>
          <a:xfrm>
            <a:off x="676275" y="1806575"/>
            <a:ext cx="8666163" cy="48752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0:notes"/>
          <p:cNvSpPr txBox="1"/>
          <p:nvPr>
            <p:ph idx="1" type="body"/>
          </p:nvPr>
        </p:nvSpPr>
        <p:spPr>
          <a:xfrm>
            <a:off x="1001872" y="6953022"/>
            <a:ext cx="8014970" cy="5688836"/>
          </a:xfrm>
          <a:prstGeom prst="rect">
            <a:avLst/>
          </a:prstGeom>
        </p:spPr>
        <p:txBody>
          <a:bodyPr anchorCtr="0" anchor="t" bIns="69875" lIns="139775" spcFirstLastPara="1" rIns="139775" wrap="square" tIns="69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0:notes"/>
          <p:cNvSpPr/>
          <p:nvPr>
            <p:ph idx="2" type="sldImg"/>
          </p:nvPr>
        </p:nvSpPr>
        <p:spPr>
          <a:xfrm>
            <a:off x="676275" y="1806575"/>
            <a:ext cx="8666163" cy="48752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1:notes"/>
          <p:cNvSpPr txBox="1"/>
          <p:nvPr>
            <p:ph idx="1" type="body"/>
          </p:nvPr>
        </p:nvSpPr>
        <p:spPr>
          <a:xfrm>
            <a:off x="1001872" y="6953022"/>
            <a:ext cx="8014970" cy="5688836"/>
          </a:xfrm>
          <a:prstGeom prst="rect">
            <a:avLst/>
          </a:prstGeom>
        </p:spPr>
        <p:txBody>
          <a:bodyPr anchorCtr="0" anchor="t" bIns="69875" lIns="139775" spcFirstLastPara="1" rIns="139775" wrap="square" tIns="69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1:notes"/>
          <p:cNvSpPr/>
          <p:nvPr>
            <p:ph idx="2" type="sldImg"/>
          </p:nvPr>
        </p:nvSpPr>
        <p:spPr>
          <a:xfrm>
            <a:off x="676275" y="1806575"/>
            <a:ext cx="8666163" cy="48752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:notes"/>
          <p:cNvSpPr txBox="1"/>
          <p:nvPr>
            <p:ph idx="1" type="body"/>
          </p:nvPr>
        </p:nvSpPr>
        <p:spPr>
          <a:xfrm>
            <a:off x="1001872" y="6953022"/>
            <a:ext cx="8014970" cy="5688836"/>
          </a:xfrm>
          <a:prstGeom prst="rect">
            <a:avLst/>
          </a:prstGeom>
        </p:spPr>
        <p:txBody>
          <a:bodyPr anchorCtr="0" anchor="t" bIns="69875" lIns="139775" spcFirstLastPara="1" rIns="139775" wrap="square" tIns="69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:notes"/>
          <p:cNvSpPr/>
          <p:nvPr>
            <p:ph idx="2" type="sldImg"/>
          </p:nvPr>
        </p:nvSpPr>
        <p:spPr>
          <a:xfrm>
            <a:off x="676275" y="1806575"/>
            <a:ext cx="8666163" cy="48752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:notes"/>
          <p:cNvSpPr/>
          <p:nvPr>
            <p:ph idx="2" type="sldImg"/>
          </p:nvPr>
        </p:nvSpPr>
        <p:spPr>
          <a:xfrm>
            <a:off x="676275" y="1806575"/>
            <a:ext cx="8666163" cy="48752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6" name="Google Shape;146;p3:notes"/>
          <p:cNvSpPr txBox="1"/>
          <p:nvPr>
            <p:ph idx="1" type="body"/>
          </p:nvPr>
        </p:nvSpPr>
        <p:spPr>
          <a:xfrm>
            <a:off x="1001872" y="6953022"/>
            <a:ext cx="8014970" cy="5688836"/>
          </a:xfrm>
          <a:prstGeom prst="rect">
            <a:avLst/>
          </a:prstGeom>
          <a:noFill/>
          <a:ln>
            <a:noFill/>
          </a:ln>
        </p:spPr>
        <p:txBody>
          <a:bodyPr anchorCtr="0" anchor="t" bIns="69875" lIns="139775" spcFirstLastPara="1" rIns="139775" wrap="square" tIns="69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3:notes"/>
          <p:cNvSpPr txBox="1"/>
          <p:nvPr>
            <p:ph idx="12" type="sldNum"/>
          </p:nvPr>
        </p:nvSpPr>
        <p:spPr>
          <a:xfrm>
            <a:off x="5674952" y="13722939"/>
            <a:ext cx="4341443" cy="724899"/>
          </a:xfrm>
          <a:prstGeom prst="rect">
            <a:avLst/>
          </a:prstGeom>
          <a:noFill/>
          <a:ln>
            <a:noFill/>
          </a:ln>
        </p:spPr>
        <p:txBody>
          <a:bodyPr anchorCtr="0" anchor="b" bIns="69875" lIns="139775" spcFirstLastPara="1" rIns="139775" wrap="square" tIns="698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4:notes"/>
          <p:cNvSpPr txBox="1"/>
          <p:nvPr>
            <p:ph idx="1" type="body"/>
          </p:nvPr>
        </p:nvSpPr>
        <p:spPr>
          <a:xfrm>
            <a:off x="1001872" y="6953022"/>
            <a:ext cx="8014970" cy="5688836"/>
          </a:xfrm>
          <a:prstGeom prst="rect">
            <a:avLst/>
          </a:prstGeom>
        </p:spPr>
        <p:txBody>
          <a:bodyPr anchorCtr="0" anchor="t" bIns="69875" lIns="139775" spcFirstLastPara="1" rIns="139775" wrap="square" tIns="69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4:notes"/>
          <p:cNvSpPr/>
          <p:nvPr>
            <p:ph idx="2" type="sldImg"/>
          </p:nvPr>
        </p:nvSpPr>
        <p:spPr>
          <a:xfrm>
            <a:off x="676275" y="1806575"/>
            <a:ext cx="8666163" cy="48752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:notes"/>
          <p:cNvSpPr txBox="1"/>
          <p:nvPr>
            <p:ph idx="1" type="body"/>
          </p:nvPr>
        </p:nvSpPr>
        <p:spPr>
          <a:xfrm>
            <a:off x="1001872" y="6953022"/>
            <a:ext cx="8014970" cy="5688836"/>
          </a:xfrm>
          <a:prstGeom prst="rect">
            <a:avLst/>
          </a:prstGeom>
        </p:spPr>
        <p:txBody>
          <a:bodyPr anchorCtr="0" anchor="t" bIns="69875" lIns="139775" spcFirstLastPara="1" rIns="139775" wrap="square" tIns="69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5:notes"/>
          <p:cNvSpPr/>
          <p:nvPr>
            <p:ph idx="2" type="sldImg"/>
          </p:nvPr>
        </p:nvSpPr>
        <p:spPr>
          <a:xfrm>
            <a:off x="676275" y="1806575"/>
            <a:ext cx="8666163" cy="48752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6:notes"/>
          <p:cNvSpPr txBox="1"/>
          <p:nvPr>
            <p:ph idx="1" type="body"/>
          </p:nvPr>
        </p:nvSpPr>
        <p:spPr>
          <a:xfrm>
            <a:off x="1001872" y="6953022"/>
            <a:ext cx="8014970" cy="5688836"/>
          </a:xfrm>
          <a:prstGeom prst="rect">
            <a:avLst/>
          </a:prstGeom>
        </p:spPr>
        <p:txBody>
          <a:bodyPr anchorCtr="0" anchor="t" bIns="69875" lIns="139775" spcFirstLastPara="1" rIns="139775" wrap="square" tIns="69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6:notes"/>
          <p:cNvSpPr/>
          <p:nvPr>
            <p:ph idx="2" type="sldImg"/>
          </p:nvPr>
        </p:nvSpPr>
        <p:spPr>
          <a:xfrm>
            <a:off x="676275" y="1806575"/>
            <a:ext cx="8666163" cy="48752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7:notes"/>
          <p:cNvSpPr txBox="1"/>
          <p:nvPr>
            <p:ph idx="1" type="body"/>
          </p:nvPr>
        </p:nvSpPr>
        <p:spPr>
          <a:xfrm>
            <a:off x="1001872" y="6953022"/>
            <a:ext cx="8014970" cy="5688836"/>
          </a:xfrm>
          <a:prstGeom prst="rect">
            <a:avLst/>
          </a:prstGeom>
        </p:spPr>
        <p:txBody>
          <a:bodyPr anchorCtr="0" anchor="t" bIns="69875" lIns="139775" spcFirstLastPara="1" rIns="139775" wrap="square" tIns="69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7:notes"/>
          <p:cNvSpPr/>
          <p:nvPr>
            <p:ph idx="2" type="sldImg"/>
          </p:nvPr>
        </p:nvSpPr>
        <p:spPr>
          <a:xfrm>
            <a:off x="676275" y="1806575"/>
            <a:ext cx="8666163" cy="48752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8:notes"/>
          <p:cNvSpPr txBox="1"/>
          <p:nvPr>
            <p:ph idx="1" type="body"/>
          </p:nvPr>
        </p:nvSpPr>
        <p:spPr>
          <a:xfrm>
            <a:off x="1001872" y="6953022"/>
            <a:ext cx="8014970" cy="5688836"/>
          </a:xfrm>
          <a:prstGeom prst="rect">
            <a:avLst/>
          </a:prstGeom>
        </p:spPr>
        <p:txBody>
          <a:bodyPr anchorCtr="0" anchor="t" bIns="69875" lIns="139775" spcFirstLastPara="1" rIns="139775" wrap="square" tIns="69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8:notes"/>
          <p:cNvSpPr/>
          <p:nvPr>
            <p:ph idx="2" type="sldImg"/>
          </p:nvPr>
        </p:nvSpPr>
        <p:spPr>
          <a:xfrm>
            <a:off x="676275" y="1806575"/>
            <a:ext cx="8666163" cy="48752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:notes"/>
          <p:cNvSpPr txBox="1"/>
          <p:nvPr>
            <p:ph idx="1" type="body"/>
          </p:nvPr>
        </p:nvSpPr>
        <p:spPr>
          <a:xfrm>
            <a:off x="1001872" y="6953022"/>
            <a:ext cx="8014970" cy="5688836"/>
          </a:xfrm>
          <a:prstGeom prst="rect">
            <a:avLst/>
          </a:prstGeom>
        </p:spPr>
        <p:txBody>
          <a:bodyPr anchorCtr="0" anchor="t" bIns="69875" lIns="139775" spcFirstLastPara="1" rIns="139775" wrap="square" tIns="69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9:notes"/>
          <p:cNvSpPr/>
          <p:nvPr>
            <p:ph idx="2" type="sldImg"/>
          </p:nvPr>
        </p:nvSpPr>
        <p:spPr>
          <a:xfrm>
            <a:off x="676275" y="1806575"/>
            <a:ext cx="8666163" cy="487521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folie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fmla="val 1272" name="adj"/>
            </a:avLst>
          </a:prstGeom>
          <a:gradFill>
            <a:gsLst>
              <a:gs pos="0">
                <a:srgbClr val="0293E0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24" name="Google Shape;24;p2"/>
          <p:cNvGrpSpPr/>
          <p:nvPr/>
        </p:nvGrpSpPr>
        <p:grpSpPr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25" name="Google Shape;25;p2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-309563" y="4318000"/>
              <a:ext cx="8280401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-3905250" y="4294188"/>
              <a:ext cx="13011150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30" name="Google Shape;30;p2"/>
          <p:cNvSpPr txBox="1"/>
          <p:nvPr>
            <p:ph type="ctrTitle"/>
          </p:nvPr>
        </p:nvSpPr>
        <p:spPr>
          <a:xfrm>
            <a:off x="914400" y="1600200"/>
            <a:ext cx="10363200" cy="17801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sz="4400"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"/>
          <p:cNvSpPr txBox="1"/>
          <p:nvPr>
            <p:ph idx="1" type="subTitle"/>
          </p:nvPr>
        </p:nvSpPr>
        <p:spPr>
          <a:xfrm>
            <a:off x="1828800" y="3556001"/>
            <a:ext cx="8534400" cy="147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FFFF"/>
                </a:solidFill>
              </a:defRPr>
            </a:lvl1pPr>
            <a:lvl2pPr lvl="1" algn="ctr">
              <a:spcBef>
                <a:spcPts val="440"/>
              </a:spcBef>
              <a:spcAft>
                <a:spcPts val="0"/>
              </a:spcAft>
              <a:buSzPts val="22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84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2"/>
          <p:cNvSpPr txBox="1"/>
          <p:nvPr>
            <p:ph idx="10" type="dt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"/>
          <p:cNvSpPr txBox="1"/>
          <p:nvPr>
            <p:ph idx="11" type="ftr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"/>
          <p:cNvSpPr txBox="1"/>
          <p:nvPr>
            <p:ph idx="12" type="sldNum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vertikaler Text" type="vertTx">
  <p:cSld name="VERTICAL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1"/>
          <p:cNvSpPr txBox="1"/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11"/>
          <p:cNvSpPr txBox="1"/>
          <p:nvPr>
            <p:ph idx="1" type="body"/>
          </p:nvPr>
        </p:nvSpPr>
        <p:spPr>
          <a:xfrm rot="5400000">
            <a:off x="4376298" y="-538074"/>
            <a:ext cx="3450696" cy="98777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Char char="*"/>
              <a:defRPr/>
            </a:lvl1pPr>
            <a:lvl2pPr indent="-368300" lvl="1" marL="914400" algn="l">
              <a:spcBef>
                <a:spcPts val="440"/>
              </a:spcBef>
              <a:spcAft>
                <a:spcPts val="0"/>
              </a:spcAft>
              <a:buSzPts val="2200"/>
              <a:buChar char="*"/>
              <a:defRPr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*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*"/>
              <a:defRPr/>
            </a:lvl5pPr>
            <a:lvl6pPr indent="-342900" lvl="5" marL="27432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16" name="Google Shape;116;p11"/>
          <p:cNvSpPr txBox="1"/>
          <p:nvPr>
            <p:ph idx="10" type="dt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1"/>
          <p:cNvSpPr txBox="1"/>
          <p:nvPr>
            <p:ph idx="11" type="ftr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11"/>
          <p:cNvSpPr txBox="1"/>
          <p:nvPr>
            <p:ph idx="12" type="sldNum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kaler Titel und Text" showMasterSp="0" type="vertTitleAndTx">
  <p:cSld name="VERTICAL_TITLE_AND_VERTICAL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2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fmla="val 7136" name="adj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21" name="Google Shape;121;p12"/>
          <p:cNvSpPr txBox="1"/>
          <p:nvPr>
            <p:ph idx="10" type="dt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2"/>
          <p:cNvSpPr txBox="1"/>
          <p:nvPr>
            <p:ph idx="11" type="ftr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grpSp>
        <p:nvGrpSpPr>
          <p:cNvPr id="124" name="Google Shape;124;p12"/>
          <p:cNvGrpSpPr/>
          <p:nvPr/>
        </p:nvGrpSpPr>
        <p:grpSpPr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25" name="Google Shape;125;p12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26" name="Google Shape;126;p12"/>
            <p:cNvSpPr/>
            <p:nvPr/>
          </p:nvSpPr>
          <p:spPr>
            <a:xfrm>
              <a:off x="-309563" y="4318000"/>
              <a:ext cx="8280401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27" name="Google Shape;127;p12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28" name="Google Shape;128;p12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29" name="Google Shape;129;p12"/>
            <p:cNvSpPr/>
            <p:nvPr/>
          </p:nvSpPr>
          <p:spPr>
            <a:xfrm>
              <a:off x="-3905250" y="4294188"/>
              <a:ext cx="13011150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130" name="Google Shape;130;p12"/>
          <p:cNvSpPr txBox="1"/>
          <p:nvPr>
            <p:ph type="title"/>
          </p:nvPr>
        </p:nvSpPr>
        <p:spPr>
          <a:xfrm rot="5400000">
            <a:off x="7967133" y="2319868"/>
            <a:ext cx="4487333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andara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12"/>
          <p:cNvSpPr txBox="1"/>
          <p:nvPr>
            <p:ph idx="1" type="body"/>
          </p:nvPr>
        </p:nvSpPr>
        <p:spPr>
          <a:xfrm rot="5400000">
            <a:off x="2379133" y="-321733"/>
            <a:ext cx="4487334" cy="80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*"/>
              <a:defRPr/>
            </a:lvl1pPr>
            <a:lvl2pPr indent="-368300" lvl="1" marL="91440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Char char="*"/>
              <a:defRPr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Char char="*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*"/>
              <a:defRPr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Char char="*"/>
              <a:defRPr/>
            </a:lvl5pPr>
            <a:lvl6pPr indent="-342900" lvl="5" marL="27432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r" showMasterSp="0" type="blank">
  <p:cSld name="BLANK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fmla="val 7136" name="adj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37" name="Google Shape;37;p3"/>
          <p:cNvGrpSpPr/>
          <p:nvPr/>
        </p:nvGrpSpPr>
        <p:grpSpPr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38" name="Google Shape;38;p3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-309563" y="4318000"/>
              <a:ext cx="8280401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-3905251" y="4294188"/>
              <a:ext cx="13027839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43" name="Google Shape;43;p3"/>
          <p:cNvSpPr txBox="1"/>
          <p:nvPr>
            <p:ph idx="10" type="dt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"/>
          <p:cNvSpPr txBox="1"/>
          <p:nvPr>
            <p:ph idx="11" type="ftr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3"/>
          <p:cNvSpPr txBox="1"/>
          <p:nvPr>
            <p:ph idx="12" type="sldNum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Inhalt" type="obj">
  <p:cSld name="OBJEC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"/>
          <p:cNvSpPr txBox="1"/>
          <p:nvPr>
            <p:ph idx="1" type="body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5pPr>
            <a:lvl6pPr indent="-342900" lvl="5" marL="27432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0" type="dt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1" type="ftr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4"/>
          <p:cNvSpPr txBox="1"/>
          <p:nvPr>
            <p:ph idx="12" type="sldNum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51" name="Google Shape;51;p4"/>
          <p:cNvSpPr txBox="1"/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bschnitts-&#10;überschrift" showMasterSp="0" type="secHead">
  <p:cSld name="SECTION_HEAD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5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fmla="val 1272" name="adj"/>
            </a:avLst>
          </a:prstGeom>
          <a:gradFill>
            <a:gsLst>
              <a:gs pos="0">
                <a:srgbClr val="0293E0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54" name="Google Shape;54;p5"/>
          <p:cNvSpPr/>
          <p:nvPr/>
        </p:nvSpPr>
        <p:spPr>
          <a:xfrm>
            <a:off x="8063251" y="4203592"/>
            <a:ext cx="3835239" cy="714026"/>
          </a:xfrm>
          <a:custGeom>
            <a:rect b="b" l="l" r="r" t="t"/>
            <a:pathLst>
              <a:path extrusionOk="0" h="640" w="2706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lt2">
              <a:alpha val="28627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55" name="Google Shape;55;p5"/>
          <p:cNvSpPr/>
          <p:nvPr/>
        </p:nvSpPr>
        <p:spPr>
          <a:xfrm>
            <a:off x="3492427" y="4075290"/>
            <a:ext cx="7392687" cy="850138"/>
          </a:xfrm>
          <a:custGeom>
            <a:rect b="b" l="l" r="r" t="t"/>
            <a:pathLst>
              <a:path extrusionOk="0" h="762" w="5216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lt2">
              <a:alpha val="40000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56" name="Google Shape;56;p5"/>
          <p:cNvSpPr/>
          <p:nvPr/>
        </p:nvSpPr>
        <p:spPr>
          <a:xfrm>
            <a:off x="3771637" y="4087562"/>
            <a:ext cx="7290640" cy="774272"/>
          </a:xfrm>
          <a:custGeom>
            <a:rect b="b" l="l" r="r" t="t"/>
            <a:pathLst>
              <a:path extrusionOk="0" h="694" w="514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57" name="Google Shape;57;p5"/>
          <p:cNvSpPr/>
          <p:nvPr/>
        </p:nvSpPr>
        <p:spPr>
          <a:xfrm>
            <a:off x="7479319" y="4074175"/>
            <a:ext cx="4410667" cy="651549"/>
          </a:xfrm>
          <a:custGeom>
            <a:rect b="b" l="l" r="r" t="t"/>
            <a:pathLst>
              <a:path extrusionOk="0" h="584" w="3112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58" name="Google Shape;58;p5"/>
          <p:cNvSpPr/>
          <p:nvPr/>
        </p:nvSpPr>
        <p:spPr>
          <a:xfrm>
            <a:off x="282220" y="4058555"/>
            <a:ext cx="11631168" cy="1329874"/>
          </a:xfrm>
          <a:custGeom>
            <a:rect b="b" l="l" r="r" t="t"/>
            <a:pathLst>
              <a:path extrusionOk="0" h="1192" w="8196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59" name="Google Shape;59;p5"/>
          <p:cNvSpPr txBox="1"/>
          <p:nvPr>
            <p:ph type="title"/>
          </p:nvPr>
        </p:nvSpPr>
        <p:spPr>
          <a:xfrm>
            <a:off x="920043" y="2463560"/>
            <a:ext cx="10363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5"/>
          <p:cNvSpPr txBox="1"/>
          <p:nvPr>
            <p:ph idx="1" type="body"/>
          </p:nvPr>
        </p:nvSpPr>
        <p:spPr>
          <a:xfrm>
            <a:off x="1823153" y="1437449"/>
            <a:ext cx="8556979" cy="9398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FFFF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384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384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384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384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1" name="Google Shape;61;p5"/>
          <p:cNvSpPr txBox="1"/>
          <p:nvPr>
            <p:ph idx="10" type="dt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11" type="ftr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wei Inhalte" type="twoObj">
  <p:cSld name="TWO_OBJECTS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 txBox="1"/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6"/>
          <p:cNvSpPr txBox="1"/>
          <p:nvPr>
            <p:ph idx="10" type="dt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6"/>
          <p:cNvSpPr txBox="1"/>
          <p:nvPr>
            <p:ph idx="11" type="ftr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6"/>
          <p:cNvSpPr txBox="1"/>
          <p:nvPr>
            <p:ph idx="12" type="sldNum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69" name="Google Shape;69;p6"/>
          <p:cNvSpPr txBox="1"/>
          <p:nvPr>
            <p:ph idx="1" type="body"/>
          </p:nvPr>
        </p:nvSpPr>
        <p:spPr>
          <a:xfrm>
            <a:off x="902207" y="2679192"/>
            <a:ext cx="5096256" cy="3447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5pPr>
            <a:lvl6pPr indent="-342900" lvl="5" marL="27432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0" name="Google Shape;70;p6"/>
          <p:cNvSpPr txBox="1"/>
          <p:nvPr>
            <p:ph idx="2" type="body"/>
          </p:nvPr>
        </p:nvSpPr>
        <p:spPr>
          <a:xfrm>
            <a:off x="6193536" y="2679192"/>
            <a:ext cx="5096256" cy="3447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/>
            </a:lvl5pPr>
            <a:lvl6pPr indent="-342900" lvl="5" marL="27432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84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leich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7"/>
          <p:cNvSpPr txBox="1"/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7"/>
          <p:cNvSpPr txBox="1"/>
          <p:nvPr>
            <p:ph idx="1" type="body"/>
          </p:nvPr>
        </p:nvSpPr>
        <p:spPr>
          <a:xfrm>
            <a:off x="902208" y="2678114"/>
            <a:ext cx="5096256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480"/>
              </a:spcBef>
              <a:spcAft>
                <a:spcPts val="0"/>
              </a:spcAft>
              <a:buSzPts val="2400"/>
              <a:buNone/>
              <a:defRPr b="0" sz="24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4" name="Google Shape;74;p7"/>
          <p:cNvSpPr txBox="1"/>
          <p:nvPr>
            <p:ph idx="2" type="body"/>
          </p:nvPr>
        </p:nvSpPr>
        <p:spPr>
          <a:xfrm>
            <a:off x="903110" y="3429001"/>
            <a:ext cx="5093407" cy="2697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spcBef>
                <a:spcPts val="400"/>
              </a:spcBef>
              <a:spcAft>
                <a:spcPts val="0"/>
              </a:spcAft>
              <a:buSzPts val="2000"/>
              <a:buChar char="*"/>
              <a:defRPr sz="20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 sz="1800"/>
            </a:lvl2pPr>
            <a:lvl3pPr indent="-330200" lvl="2" marL="1371600" algn="l">
              <a:spcBef>
                <a:spcPts val="320"/>
              </a:spcBef>
              <a:spcAft>
                <a:spcPts val="0"/>
              </a:spcAft>
              <a:buSzPts val="1600"/>
              <a:buChar char="*"/>
              <a:defRPr sz="1600"/>
            </a:lvl3pPr>
            <a:lvl4pPr indent="-317500" lvl="3" marL="1828800" algn="l">
              <a:spcBef>
                <a:spcPts val="280"/>
              </a:spcBef>
              <a:spcAft>
                <a:spcPts val="0"/>
              </a:spcAft>
              <a:buSzPts val="1400"/>
              <a:buChar char="*"/>
              <a:defRPr sz="1400"/>
            </a:lvl4pPr>
            <a:lvl5pPr indent="-317500" lvl="4" marL="2286000" algn="l">
              <a:spcBef>
                <a:spcPts val="280"/>
              </a:spcBef>
              <a:spcAft>
                <a:spcPts val="0"/>
              </a:spcAft>
              <a:buSzPts val="1400"/>
              <a:buChar char="*"/>
              <a:defRPr sz="1400"/>
            </a:lvl5pPr>
            <a:lvl6pPr indent="-330200" lvl="5" marL="27432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6pPr>
            <a:lvl7pPr indent="-330200" lvl="6" marL="32004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8pPr>
            <a:lvl9pPr indent="-330200" lvl="8" marL="41148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9pPr>
          </a:lstStyle>
          <a:p/>
        </p:txBody>
      </p:sp>
      <p:sp>
        <p:nvSpPr>
          <p:cNvPr id="75" name="Google Shape;75;p7"/>
          <p:cNvSpPr txBox="1"/>
          <p:nvPr>
            <p:ph idx="3" type="body"/>
          </p:nvPr>
        </p:nvSpPr>
        <p:spPr>
          <a:xfrm>
            <a:off x="6197600" y="2678113"/>
            <a:ext cx="5096256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480"/>
              </a:spcBef>
              <a:spcAft>
                <a:spcPts val="0"/>
              </a:spcAft>
              <a:buSzPts val="2400"/>
              <a:buNone/>
              <a:defRPr b="0" i="0" sz="24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84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6" name="Google Shape;76;p7"/>
          <p:cNvSpPr txBox="1"/>
          <p:nvPr>
            <p:ph idx="4" type="body"/>
          </p:nvPr>
        </p:nvSpPr>
        <p:spPr>
          <a:xfrm>
            <a:off x="6193367" y="3429001"/>
            <a:ext cx="5096256" cy="2697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spcBef>
                <a:spcPts val="400"/>
              </a:spcBef>
              <a:spcAft>
                <a:spcPts val="0"/>
              </a:spcAft>
              <a:buSzPts val="2000"/>
              <a:buChar char="*"/>
              <a:defRPr sz="20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*"/>
              <a:defRPr sz="1800"/>
            </a:lvl2pPr>
            <a:lvl3pPr indent="-330200" lvl="2" marL="1371600" algn="l">
              <a:spcBef>
                <a:spcPts val="320"/>
              </a:spcBef>
              <a:spcAft>
                <a:spcPts val="0"/>
              </a:spcAft>
              <a:buSzPts val="1600"/>
              <a:buChar char="*"/>
              <a:defRPr sz="1600"/>
            </a:lvl3pPr>
            <a:lvl4pPr indent="-317500" lvl="3" marL="1828800" algn="l">
              <a:spcBef>
                <a:spcPts val="280"/>
              </a:spcBef>
              <a:spcAft>
                <a:spcPts val="0"/>
              </a:spcAft>
              <a:buSzPts val="1400"/>
              <a:buChar char="*"/>
              <a:defRPr sz="1400"/>
            </a:lvl4pPr>
            <a:lvl5pPr indent="-317500" lvl="4" marL="2286000" algn="l">
              <a:spcBef>
                <a:spcPts val="280"/>
              </a:spcBef>
              <a:spcAft>
                <a:spcPts val="0"/>
              </a:spcAft>
              <a:buSzPts val="1400"/>
              <a:buChar char="*"/>
              <a:defRPr sz="1400"/>
            </a:lvl5pPr>
            <a:lvl6pPr indent="-330200" lvl="5" marL="27432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6pPr>
            <a:lvl7pPr indent="-330200" lvl="6" marL="32004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8pPr>
            <a:lvl9pPr indent="-330200" lvl="8" marL="4114800" algn="l">
              <a:spcBef>
                <a:spcPts val="384"/>
              </a:spcBef>
              <a:spcAft>
                <a:spcPts val="0"/>
              </a:spcAft>
              <a:buSzPts val="1600"/>
              <a:buChar char="●"/>
              <a:defRPr sz="1600"/>
            </a:lvl9pPr>
          </a:lstStyle>
          <a:p/>
        </p:txBody>
      </p:sp>
      <p:sp>
        <p:nvSpPr>
          <p:cNvPr id="77" name="Google Shape;77;p7"/>
          <p:cNvSpPr txBox="1"/>
          <p:nvPr>
            <p:ph idx="10" type="dt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7"/>
          <p:cNvSpPr txBox="1"/>
          <p:nvPr>
            <p:ph idx="11" type="ftr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7"/>
          <p:cNvSpPr txBox="1"/>
          <p:nvPr>
            <p:ph idx="12" type="sldNum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r Titel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8"/>
          <p:cNvSpPr txBox="1"/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8"/>
          <p:cNvSpPr txBox="1"/>
          <p:nvPr>
            <p:ph idx="10" type="dt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8"/>
          <p:cNvSpPr txBox="1"/>
          <p:nvPr>
            <p:ph idx="11" type="ftr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8"/>
          <p:cNvSpPr txBox="1"/>
          <p:nvPr>
            <p:ph idx="12" type="sldNum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alt mit Überschrift" showMasterSp="0" type="objTx">
  <p:cSld name="OBJECT_WITH_CAPTION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9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fmla="val 7136" name="adj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87" name="Google Shape;87;p9"/>
          <p:cNvSpPr txBox="1"/>
          <p:nvPr>
            <p:ph idx="10" type="dt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9"/>
          <p:cNvSpPr txBox="1"/>
          <p:nvPr>
            <p:ph idx="11" type="ftr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9"/>
          <p:cNvSpPr txBox="1"/>
          <p:nvPr>
            <p:ph idx="12" type="sldNum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90" name="Google Shape;90;p9"/>
          <p:cNvSpPr txBox="1"/>
          <p:nvPr>
            <p:ph idx="1" type="body"/>
          </p:nvPr>
        </p:nvSpPr>
        <p:spPr>
          <a:xfrm>
            <a:off x="1219200" y="3581401"/>
            <a:ext cx="4470400" cy="19050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grpSp>
        <p:nvGrpSpPr>
          <p:cNvPr id="91" name="Google Shape;91;p9"/>
          <p:cNvGrpSpPr/>
          <p:nvPr/>
        </p:nvGrpSpPr>
        <p:grpSpPr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92" name="Google Shape;92;p9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93" name="Google Shape;93;p9"/>
            <p:cNvSpPr/>
            <p:nvPr/>
          </p:nvSpPr>
          <p:spPr>
            <a:xfrm>
              <a:off x="-309563" y="4318000"/>
              <a:ext cx="8280401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94" name="Google Shape;94;p9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95" name="Google Shape;95;p9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96" name="Google Shape;96;p9"/>
            <p:cNvSpPr/>
            <p:nvPr/>
          </p:nvSpPr>
          <p:spPr>
            <a:xfrm>
              <a:off x="-3905250" y="4294188"/>
              <a:ext cx="13011150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97" name="Google Shape;97;p9"/>
          <p:cNvSpPr txBox="1"/>
          <p:nvPr>
            <p:ph type="title"/>
          </p:nvPr>
        </p:nvSpPr>
        <p:spPr>
          <a:xfrm>
            <a:off x="1219200" y="2286000"/>
            <a:ext cx="44704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ndara"/>
              <a:buNone/>
              <a:defRPr sz="3200"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2" type="body"/>
          </p:nvPr>
        </p:nvSpPr>
        <p:spPr>
          <a:xfrm>
            <a:off x="6202616" y="1828800"/>
            <a:ext cx="5205435" cy="381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68300" lvl="0" marL="457200" algn="l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Char char="*"/>
              <a:defRPr sz="2200">
                <a:solidFill>
                  <a:schemeClr val="dk2"/>
                </a:solidFill>
              </a:defRPr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*"/>
              <a:defRPr sz="2000">
                <a:solidFill>
                  <a:schemeClr val="dk2"/>
                </a:solidFill>
              </a:defRPr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*"/>
              <a:defRPr sz="1800">
                <a:solidFill>
                  <a:schemeClr val="dk2"/>
                </a:solidFill>
              </a:defRPr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*"/>
              <a:defRPr sz="1600">
                <a:solidFill>
                  <a:schemeClr val="dk2"/>
                </a:solidFill>
              </a:defRPr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*"/>
              <a:defRPr sz="1600">
                <a:solidFill>
                  <a:schemeClr val="dk2"/>
                </a:solidFill>
              </a:defRPr>
            </a:lvl5pPr>
            <a:lvl6pPr indent="-355600" lvl="5" marL="2743200" algn="l">
              <a:spcBef>
                <a:spcPts val="384"/>
              </a:spcBef>
              <a:spcAft>
                <a:spcPts val="0"/>
              </a:spcAft>
              <a:buSzPts val="2000"/>
              <a:buChar char="●"/>
              <a:defRPr sz="2000"/>
            </a:lvl6pPr>
            <a:lvl7pPr indent="-355600" lvl="6" marL="3200400" algn="l">
              <a:spcBef>
                <a:spcPts val="384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algn="l">
              <a:spcBef>
                <a:spcPts val="384"/>
              </a:spcBef>
              <a:spcAft>
                <a:spcPts val="0"/>
              </a:spcAft>
              <a:buSzPts val="2000"/>
              <a:buChar char="●"/>
              <a:defRPr sz="2000"/>
            </a:lvl8pPr>
            <a:lvl9pPr indent="-355600" lvl="8" marL="4114800" algn="l">
              <a:spcBef>
                <a:spcPts val="384"/>
              </a:spcBef>
              <a:spcAft>
                <a:spcPts val="0"/>
              </a:spcAft>
              <a:buSzPts val="2000"/>
              <a:buChar char="●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ld mit Überschrift" showMasterSp="0" type="picTx">
  <p:cSld name="PICTURE_WITH_CAPTION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0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fmla="val 1272" name="adj"/>
            </a:avLst>
          </a:prstGeom>
          <a:gradFill>
            <a:gsLst>
              <a:gs pos="0">
                <a:srgbClr val="0293E0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101" name="Google Shape;101;p10"/>
          <p:cNvGrpSpPr/>
          <p:nvPr/>
        </p:nvGrpSpPr>
        <p:grpSpPr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2" name="Google Shape;102;p10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03" name="Google Shape;103;p10"/>
            <p:cNvSpPr/>
            <p:nvPr/>
          </p:nvSpPr>
          <p:spPr>
            <a:xfrm>
              <a:off x="-309563" y="4318000"/>
              <a:ext cx="8280401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04" name="Google Shape;104;p10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05" name="Google Shape;105;p10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06" name="Google Shape;106;p10"/>
            <p:cNvSpPr/>
            <p:nvPr/>
          </p:nvSpPr>
          <p:spPr>
            <a:xfrm>
              <a:off x="-3905250" y="4294188"/>
              <a:ext cx="13011150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107" name="Google Shape;107;p10"/>
          <p:cNvSpPr txBox="1"/>
          <p:nvPr>
            <p:ph type="title"/>
          </p:nvPr>
        </p:nvSpPr>
        <p:spPr>
          <a:xfrm>
            <a:off x="6498874" y="338667"/>
            <a:ext cx="5083527" cy="2429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andara"/>
              <a:buNone/>
              <a:defRPr b="0" sz="2800"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0"/>
          <p:cNvSpPr txBox="1"/>
          <p:nvPr>
            <p:ph idx="1" type="body"/>
          </p:nvPr>
        </p:nvSpPr>
        <p:spPr>
          <a:xfrm>
            <a:off x="6491112" y="2785533"/>
            <a:ext cx="5091289" cy="2421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384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09" name="Google Shape;109;p10"/>
          <p:cNvSpPr txBox="1"/>
          <p:nvPr>
            <p:ph idx="10" type="dt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0"/>
          <p:cNvSpPr txBox="1"/>
          <p:nvPr>
            <p:ph idx="11" type="ftr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0"/>
          <p:cNvSpPr txBox="1"/>
          <p:nvPr>
            <p:ph idx="12" type="sldNum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112" name="Google Shape;112;p10"/>
          <p:cNvSpPr/>
          <p:nvPr>
            <p:ph idx="2" type="pic"/>
          </p:nvPr>
        </p:nvSpPr>
        <p:spPr>
          <a:xfrm>
            <a:off x="1117600" y="1371600"/>
            <a:ext cx="4754880" cy="2926080"/>
          </a:xfrm>
          <a:prstGeom prst="roundRect">
            <a:avLst>
              <a:gd fmla="val 3924" name="adj"/>
            </a:avLst>
          </a:prstGeom>
          <a:solidFill>
            <a:schemeClr val="accent1"/>
          </a:solidFill>
          <a:ln>
            <a:noFill/>
          </a:ln>
          <a:effectLst>
            <a:reflection blurRad="0" dir="5400000" dist="5000" endA="0" endPos="30000" fadeDir="5400000" kx="0" rotWithShape="0" algn="bl" stA="30000" stPos="0" sy="-100000" ky="0"/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  <a:defRPr b="0" i="0" sz="2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fmla="val 3362" name="adj"/>
            </a:avLst>
          </a:prstGeom>
          <a:gradFill>
            <a:gsLst>
              <a:gs pos="0">
                <a:srgbClr val="0293E0"/>
              </a:gs>
              <a:gs pos="90000">
                <a:srgbClr val="81D2FE"/>
              </a:gs>
              <a:gs pos="100000">
                <a:srgbClr val="81D2FE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pSp>
        <p:nvGrpSpPr>
          <p:cNvPr id="11" name="Google Shape;11;p1"/>
          <p:cNvGrpSpPr/>
          <p:nvPr/>
        </p:nvGrpSpPr>
        <p:grpSpPr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2" name="Google Shape;12;p1"/>
            <p:cNvSpPr/>
            <p:nvPr/>
          </p:nvSpPr>
          <p:spPr>
            <a:xfrm>
              <a:off x="4810125" y="4500563"/>
              <a:ext cx="4295775" cy="1016000"/>
            </a:xfrm>
            <a:custGeom>
              <a:rect b="b" l="l" r="r" t="t"/>
              <a:pathLst>
                <a:path extrusionOk="0" h="640" w="2706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lt2">
                <a:alpha val="2862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-309563" y="4318000"/>
              <a:ext cx="8280401" cy="1209675"/>
            </a:xfrm>
            <a:custGeom>
              <a:rect b="b" l="l" r="r" t="t"/>
              <a:pathLst>
                <a:path extrusionOk="0" h="762" w="5216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lt2">
                <a:alpha val="40000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3175" y="4335463"/>
              <a:ext cx="8166100" cy="1101725"/>
            </a:xfrm>
            <a:custGeom>
              <a:rect b="b" l="l" r="r" t="t"/>
              <a:pathLst>
                <a:path extrusionOk="0" h="694" w="514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4156075" y="4316413"/>
              <a:ext cx="4940300" cy="927100"/>
            </a:xfrm>
            <a:custGeom>
              <a:rect b="b" l="l" r="r" t="t"/>
              <a:pathLst>
                <a:path extrusionOk="0" h="584" w="3112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-3905251" y="4294188"/>
              <a:ext cx="13027839" cy="1892300"/>
            </a:xfrm>
            <a:custGeom>
              <a:rect b="b" l="l" r="r" t="t"/>
              <a:pathLst>
                <a:path extrusionOk="0" h="1192" w="8196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endParaRPr>
            </a:p>
          </p:txBody>
        </p:sp>
      </p:grpSp>
      <p:sp>
        <p:nvSpPr>
          <p:cNvPr id="17" name="Google Shape;17;p1"/>
          <p:cNvSpPr txBox="1"/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ndara"/>
              <a:buNone/>
              <a:defRPr b="0" i="0" sz="44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Google Shape;18;p1"/>
          <p:cNvSpPr txBox="1"/>
          <p:nvPr>
            <p:ph idx="10" type="dt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19" name="Google Shape;19;p1"/>
          <p:cNvSpPr txBox="1"/>
          <p:nvPr>
            <p:ph idx="11" type="ftr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  <p:sp>
        <p:nvSpPr>
          <p:cNvPr id="20" name="Google Shape;20;p1"/>
          <p:cNvSpPr txBox="1"/>
          <p:nvPr>
            <p:ph idx="12" type="sldNum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0" lvl="1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0" lvl="2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0" lvl="3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0" lvl="4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0" lvl="5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0" lvl="6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0" lvl="7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0" lvl="8" marL="0" marR="0" rtl="0" algn="ctr">
              <a:spcBef>
                <a:spcPts val="0"/>
              </a:spcBef>
              <a:buNone/>
              <a:defRPr b="0" sz="1000" u="non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21" name="Google Shape;21;p1"/>
          <p:cNvSpPr txBox="1"/>
          <p:nvPr>
            <p:ph idx="1" type="body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*"/>
              <a:defRPr b="0" i="0" sz="2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-36830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*"/>
              <a:defRPr b="0" i="0" sz="22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*"/>
              <a:defRPr b="0" i="0" sz="20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*"/>
              <a:defRPr b="0" i="0" sz="18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*"/>
              <a:defRPr b="0" i="0" sz="16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-317500" lvl="5" marL="27432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-317500" lvl="6" marL="32004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-317500" lvl="7" marL="36576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-317500" lvl="8" marL="4114800" marR="0" rtl="0" algn="l">
              <a:spcBef>
                <a:spcPts val="384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dk2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3"/>
          <p:cNvSpPr txBox="1"/>
          <p:nvPr>
            <p:ph type="ctrTitle"/>
          </p:nvPr>
        </p:nvSpPr>
        <p:spPr>
          <a:xfrm>
            <a:off x="-1600200" y="381002"/>
            <a:ext cx="14249401" cy="22866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andara"/>
              <a:buNone/>
            </a:pPr>
            <a:r>
              <a:rPr b="1" lang="de-DE" sz="2800"/>
              <a:t>      Berufswahlvorbereitung an der Gemeinschaftsschule Marpingen</a:t>
            </a:r>
            <a:br>
              <a:rPr b="1" lang="de-DE" sz="2800"/>
            </a:br>
            <a:br>
              <a:rPr b="1" lang="de-DE" sz="2800"/>
            </a:br>
            <a:endParaRPr b="1" sz="2800"/>
          </a:p>
        </p:txBody>
      </p:sp>
      <p:sp>
        <p:nvSpPr>
          <p:cNvPr id="137" name="Google Shape;137;p13"/>
          <p:cNvSpPr txBox="1"/>
          <p:nvPr>
            <p:ph idx="1" type="subTitle"/>
          </p:nvPr>
        </p:nvSpPr>
        <p:spPr>
          <a:xfrm>
            <a:off x="4876800" y="2362200"/>
            <a:ext cx="5712884" cy="27333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b="1" lang="de-DE" sz="3000"/>
              <a:t>Schule des Landkreises St.Wendel</a:t>
            </a:r>
            <a:endParaRPr/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b="1" sz="3000"/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b="1" lang="de-DE" sz="3000"/>
              <a:t>Stufe 5- 13                                                               </a:t>
            </a:r>
            <a:endParaRPr b="1" sz="3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2"/>
          <p:cNvSpPr txBox="1"/>
          <p:nvPr/>
        </p:nvSpPr>
        <p:spPr>
          <a:xfrm>
            <a:off x="381000" y="533403"/>
            <a:ext cx="10896600" cy="49552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4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Gemeinschaftsschule Marpingen</a:t>
            </a:r>
            <a:endParaRPr b="1" sz="44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6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Schuljahr 2016/17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2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- Saarländischer Bildungspreisträger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2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- Berufswahl-Siegelschule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6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Schuljahr 2017/18</a:t>
            </a:r>
            <a:endParaRPr b="1" sz="2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2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- Teilnehmer an der Kooperationswerkstatt „Starke Schule“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2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   der Hertie-Stiftung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3"/>
          <p:cNvSpPr txBox="1"/>
          <p:nvPr/>
        </p:nvSpPr>
        <p:spPr>
          <a:xfrm>
            <a:off x="927815" y="2010463"/>
            <a:ext cx="10510345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40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Vielen Dank für Ihre Aufmerksamkeit !</a:t>
            </a:r>
            <a:endParaRPr b="1" sz="40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4"/>
          <p:cNvSpPr txBox="1"/>
          <p:nvPr/>
        </p:nvSpPr>
        <p:spPr>
          <a:xfrm>
            <a:off x="533400" y="990600"/>
            <a:ext cx="8144829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000" u="sng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Stufe 5 und 6</a:t>
            </a:r>
            <a:endParaRPr/>
          </a:p>
        </p:txBody>
      </p:sp>
      <p:sp>
        <p:nvSpPr>
          <p:cNvPr id="143" name="Google Shape;143;p14"/>
          <p:cNvSpPr txBox="1"/>
          <p:nvPr/>
        </p:nvSpPr>
        <p:spPr>
          <a:xfrm>
            <a:off x="1828800" y="1905000"/>
            <a:ext cx="6096000" cy="35548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25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Fach Arbeitslehre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Noto Sans Symbols"/>
              <a:buChar char="⮚"/>
            </a:pPr>
            <a:r>
              <a:rPr b="1" lang="de-DE" sz="25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Metall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Noto Sans Symbols"/>
              <a:buChar char="⮚"/>
            </a:pPr>
            <a:r>
              <a:rPr b="1" lang="de-DE" sz="25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Holz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Noto Sans Symbols"/>
              <a:buChar char="⮚"/>
            </a:pPr>
            <a:r>
              <a:rPr b="1" lang="de-DE" sz="25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Hauswirtschaft/Kochen</a:t>
            </a:r>
            <a:endParaRPr b="1" sz="25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Noto Sans Symbols"/>
              <a:buChar char="⮚"/>
            </a:pPr>
            <a:r>
              <a:rPr b="1" lang="de-DE" sz="25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Keramik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Noto Sans Symbols"/>
              <a:buChar char="⮚"/>
            </a:pPr>
            <a:r>
              <a:rPr b="1" lang="de-DE" sz="25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Informatik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Noto Sans Symbols"/>
              <a:buChar char="⮚"/>
            </a:pPr>
            <a:r>
              <a:rPr b="1" lang="de-DE" sz="25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Textiles Gestalten</a:t>
            </a:r>
            <a:endParaRPr b="1" sz="25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Noto Sans Symbols"/>
              <a:buChar char="⮚"/>
            </a:pPr>
            <a:r>
              <a:rPr b="1" lang="de-DE" sz="25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Sport und Gesundheit,……</a:t>
            </a:r>
            <a:endParaRPr b="1" sz="25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5"/>
          <p:cNvSpPr txBox="1"/>
          <p:nvPr/>
        </p:nvSpPr>
        <p:spPr>
          <a:xfrm>
            <a:off x="602205" y="838200"/>
            <a:ext cx="8263307" cy="2400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000" u="sng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Stufe 7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 u="sng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 u="sng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 u="sng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 u="sng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aphicFrame>
        <p:nvGraphicFramePr>
          <p:cNvPr id="150" name="Google Shape;150;p15"/>
          <p:cNvGraphicFramePr/>
          <p:nvPr/>
        </p:nvGraphicFramePr>
        <p:xfrm>
          <a:off x="1828800" y="15240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{6ADC8928-D26A-4964-805E-18676ADE3529}</a:tableStyleId>
              </a:tblPr>
              <a:tblGrid>
                <a:gridCol w="3943775"/>
                <a:gridCol w="3943775"/>
              </a:tblGrid>
              <a:tr h="46619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2500" u="sng" cap="none" strike="noStrike"/>
                        <a:t>WPB-Bereich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Noto Sans Symbols"/>
                        <a:buChar char="⮚"/>
                      </a:pPr>
                      <a:r>
                        <a:rPr lang="de-DE" sz="2000"/>
                        <a:t>Beruf und Wirtschaft</a:t>
                      </a:r>
                      <a:endParaRPr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Noto Sans Symbols"/>
                        <a:buChar char="⮚"/>
                      </a:pPr>
                      <a:r>
                        <a:rPr lang="de-DE" sz="2000"/>
                        <a:t>Talentfach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Noto Sans Symbols"/>
                        <a:buNone/>
                      </a:pPr>
                      <a:r>
                        <a:rPr lang="de-DE" sz="2000"/>
                        <a:t>     - Robotik</a:t>
                      </a:r>
                      <a:endParaRPr sz="20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Noto Sans Symbols"/>
                        <a:buNone/>
                      </a:pPr>
                      <a:r>
                        <a:rPr lang="de-DE" sz="2000"/>
                        <a:t>     - Fahrradwerkstatt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Noto Sans Symbols"/>
                        <a:buNone/>
                      </a:pPr>
                      <a:r>
                        <a:rPr lang="de-DE" sz="2000"/>
                        <a:t>     - Kosmetikartikel herstellen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Noto Sans Symbols"/>
                        <a:buNone/>
                      </a:pPr>
                      <a:r>
                        <a:rPr lang="de-DE" sz="2000"/>
                        <a:t>     - Mountainbiken</a:t>
                      </a:r>
                      <a:endParaRPr sz="20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Noto Sans Symbols"/>
                        <a:buNone/>
                      </a:pPr>
                      <a:r>
                        <a:rPr lang="de-DE" sz="2000"/>
                        <a:t>     - Schulhofgestaltung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Noto Sans Symbols"/>
                        <a:buNone/>
                      </a:pPr>
                      <a:r>
                        <a:rPr lang="de-DE" sz="2000"/>
                        <a:t>     - Fotografie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Noto Sans Symbols"/>
                        <a:buNone/>
                      </a:pPr>
                      <a:r>
                        <a:t/>
                      </a:r>
                      <a:endParaRPr sz="20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Noto Sans Symbols"/>
                        <a:buChar char="⮚"/>
                      </a:pPr>
                      <a:r>
                        <a:rPr lang="de-DE" sz="2000"/>
                        <a:t>Profil-Pass</a:t>
                      </a:r>
                      <a:endParaRPr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Noto Sans Symbols"/>
                        <a:buChar char="⮚"/>
                      </a:pPr>
                      <a:r>
                        <a:rPr lang="de-DE" sz="2000"/>
                        <a:t>Betriebserkundungen</a:t>
                      </a:r>
                      <a:endParaRPr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Noto Sans Symbols"/>
                        <a:buChar char="⮚"/>
                      </a:pPr>
                      <a:r>
                        <a:rPr lang="de-DE" sz="2000"/>
                        <a:t>Teilnahme am Girls/ Boys Day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Noto Sans Symbols"/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Noto Sans Symbols"/>
                        <a:buNone/>
                      </a:pPr>
                      <a:r>
                        <a:rPr lang="de-DE" sz="1800"/>
                        <a:t>   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2500" u="sng"/>
                        <a:t>2. Fremdsprache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Noto Sans Symbols"/>
                        <a:buChar char="⮚"/>
                      </a:pPr>
                      <a:r>
                        <a:rPr lang="de-DE" sz="2000"/>
                        <a:t>Profil-</a:t>
                      </a:r>
                      <a:r>
                        <a:rPr lang="de-DE" sz="2000"/>
                        <a:t> Pass</a:t>
                      </a:r>
                      <a:endParaRPr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Noto Sans Symbols"/>
                        <a:buChar char="⮚"/>
                      </a:pPr>
                      <a:r>
                        <a:rPr lang="de-DE" sz="2000"/>
                        <a:t>Betriebserkundungen</a:t>
                      </a:r>
                      <a:endParaRPr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Noto Sans Symbols"/>
                        <a:buChar char="⮚"/>
                      </a:pPr>
                      <a:r>
                        <a:rPr lang="de-DE" sz="2000"/>
                        <a:t>Teilnahme am Girls/ Boys Day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Noto Sans Symbols"/>
                        <a:buNone/>
                      </a:pPr>
                      <a:r>
                        <a:t/>
                      </a:r>
                      <a:endParaRPr sz="20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" name="Google Shape;155;p16"/>
          <p:cNvGraphicFramePr/>
          <p:nvPr/>
        </p:nvGraphicFramePr>
        <p:xfrm>
          <a:off x="1905000" y="7493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{E2023991-D56F-4936-808D-0C02C9D308E4}</a:tableStyleId>
              </a:tblPr>
              <a:tblGrid>
                <a:gridCol w="4564875"/>
                <a:gridCol w="4564875"/>
              </a:tblGrid>
              <a:tr h="60859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800" u="sng"/>
                        <a:t>WPB-Bereich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Beruf und Wirtschaft</a:t>
                      </a:r>
                      <a:endParaRPr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Talentfach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None/>
                      </a:pPr>
                      <a:r>
                        <a:t/>
                      </a:r>
                      <a:endParaRPr b="1" sz="14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Talente-Check</a:t>
                      </a:r>
                      <a:r>
                        <a:rPr b="1" lang="de-DE" sz="1400"/>
                        <a:t> (Kompetenzfeststellung und Evaluation)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None/>
                      </a:pPr>
                      <a:r>
                        <a:t/>
                      </a:r>
                      <a:endParaRPr b="1" sz="14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Besuch eines Gewerbeparks (Herr Zimmer in St. Wendel)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None/>
                      </a:pPr>
                      <a:r>
                        <a:t/>
                      </a:r>
                      <a:endParaRPr b="1" sz="14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Betriebserkundungen (Koperationspartner)</a:t>
                      </a:r>
                      <a:endParaRPr b="1"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None/>
                      </a:pPr>
                      <a:r>
                        <a:t/>
                      </a:r>
                      <a:endParaRPr b="1" sz="14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Vorbereitung des Betriebspraktikums</a:t>
                      </a:r>
                      <a:endParaRPr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Durchführung des dreiwöchigen Betriebspraktikums (vor den Osterferien)</a:t>
                      </a:r>
                      <a:endParaRPr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Nachbereitung und Präsentationen der Ergebnisse des Betriebspraktikums </a:t>
                      </a:r>
                      <a:endParaRPr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1. Berufs- Förderkonferenz</a:t>
                      </a:r>
                      <a:endParaRPr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Teilnahme BIG FM Schooltour</a:t>
                      </a:r>
                      <a:endParaRPr b="1" sz="14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BIZ- Besuche</a:t>
                      </a:r>
                      <a:endParaRPr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Teilnahme am Girls/Boys Day</a:t>
                      </a:r>
                      <a:endParaRPr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Azubis vor Ort</a:t>
                      </a:r>
                      <a:endParaRPr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Besuch des Trucks der Elektro- und Metallindustrie</a:t>
                      </a:r>
                      <a:endParaRPr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Schiedsrichterausbildung</a:t>
                      </a:r>
                      <a:endParaRPr b="1"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Noto Sans Symbols"/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None/>
                      </a:pPr>
                      <a:r>
                        <a:rPr b="1" lang="de-DE" sz="1400"/>
                        <a:t> </a:t>
                      </a:r>
                      <a:r>
                        <a:rPr b="1" lang="de-DE" sz="1800" u="sng"/>
                        <a:t>2. Fremdsprache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None/>
                      </a:pPr>
                      <a:r>
                        <a:t/>
                      </a:r>
                      <a:endParaRPr b="1"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None/>
                      </a:pPr>
                      <a:r>
                        <a:t/>
                      </a:r>
                      <a:endParaRPr b="1"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None/>
                      </a:pPr>
                      <a:r>
                        <a:t/>
                      </a:r>
                      <a:endParaRPr b="1"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None/>
                      </a:pPr>
                      <a:r>
                        <a:t/>
                      </a:r>
                      <a:endParaRPr b="1" sz="14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Talente-Check</a:t>
                      </a:r>
                      <a:r>
                        <a:rPr b="1" lang="de-DE" sz="1400"/>
                        <a:t>  (Kompetenzfeststellung und Evaluation)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None/>
                      </a:pPr>
                      <a:r>
                        <a:t/>
                      </a:r>
                      <a:endParaRPr b="1" sz="14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Besuch eines Gewerbeparks (Herr Zimmer in St. Wendel)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None/>
                      </a:pPr>
                      <a:r>
                        <a:t/>
                      </a:r>
                      <a:endParaRPr b="1" sz="14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Betriebserkundungen  (Gemeinde, Wertstoffhof)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None/>
                      </a:pPr>
                      <a:r>
                        <a:t/>
                      </a:r>
                      <a:endParaRPr b="1" sz="14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Vorbereitung des Betriebspraktikums</a:t>
                      </a:r>
                      <a:endParaRPr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Durchführung des dreiwöchigen Betriebspraktikums (vor den Osterferien)</a:t>
                      </a:r>
                      <a:endParaRPr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Nachbereitung und Präsentationen der Ergebnisse des Betriebspraktikums </a:t>
                      </a:r>
                      <a:endParaRPr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1. Berufs- Förderkonferenz</a:t>
                      </a:r>
                      <a:endParaRPr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Teilnahme BIG FM Schooltour</a:t>
                      </a:r>
                      <a:endParaRPr b="1" sz="14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BIZ- Besuche</a:t>
                      </a:r>
                      <a:endParaRPr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Teilnahme am Girls/Boys Day</a:t>
                      </a:r>
                      <a:endParaRPr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Azubis vor Ort</a:t>
                      </a:r>
                      <a:endParaRPr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Besuch des Trucks der Elektro- und Metallindustrie</a:t>
                      </a:r>
                      <a:endParaRPr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Schiedsrichterausbildung</a:t>
                      </a:r>
                      <a:endParaRPr b="1"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56" name="Google Shape;156;p16"/>
          <p:cNvSpPr txBox="1"/>
          <p:nvPr/>
        </p:nvSpPr>
        <p:spPr>
          <a:xfrm>
            <a:off x="304800" y="195302"/>
            <a:ext cx="6846867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000" u="sng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Stufe 8</a:t>
            </a:r>
            <a:endParaRPr b="1" sz="3000" u="sng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7"/>
          <p:cNvSpPr txBox="1"/>
          <p:nvPr/>
        </p:nvSpPr>
        <p:spPr>
          <a:xfrm>
            <a:off x="584478" y="239605"/>
            <a:ext cx="6049201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000" u="sng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Stufe 9</a:t>
            </a:r>
            <a:endParaRPr b="1" sz="3000" u="sng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graphicFrame>
        <p:nvGraphicFramePr>
          <p:cNvPr id="162" name="Google Shape;162;p17"/>
          <p:cNvGraphicFramePr/>
          <p:nvPr/>
        </p:nvGraphicFramePr>
        <p:xfrm>
          <a:off x="584471" y="10282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{E2023991-D56F-4936-808D-0C02C9D308E4}</a:tableStyleId>
              </a:tblPr>
              <a:tblGrid>
                <a:gridCol w="5412350"/>
                <a:gridCol w="5412350"/>
              </a:tblGrid>
              <a:tr h="5677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300" u="sng"/>
                        <a:t>WPB-Bereich</a:t>
                      </a:r>
                      <a:endParaRPr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Char char="⮚"/>
                      </a:pPr>
                      <a:r>
                        <a:rPr b="1" lang="de-DE" sz="1300"/>
                        <a:t>Beruf und Wirtschaft  -  Schülerfirma</a:t>
                      </a:r>
                      <a:r>
                        <a:rPr b="1" lang="de-DE" sz="1300"/>
                        <a:t> CfA, Schülerfirma Fahrradwerkstatt (ab Schuljahr 2019/20)</a:t>
                      </a:r>
                      <a:endParaRPr b="1" sz="13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Char char="⮚"/>
                      </a:pPr>
                      <a:r>
                        <a:rPr b="1" lang="de-DE" sz="1300"/>
                        <a:t>Talentfach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3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Char char="⮚"/>
                      </a:pPr>
                      <a:r>
                        <a:rPr b="1" lang="de-DE" sz="1300"/>
                        <a:t>Projekt mit der Arbeitskammer des Saarlandes (Ausbildungsverträge,</a:t>
                      </a:r>
                      <a:r>
                        <a:rPr b="1" lang="de-DE" sz="1300"/>
                        <a:t> Rechte und Pflichten in der Ausbildung,…)</a:t>
                      </a:r>
                      <a:endParaRPr b="1" sz="13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None/>
                      </a:pPr>
                      <a:r>
                        <a:t/>
                      </a:r>
                      <a:endParaRPr b="1" sz="13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Char char="⮚"/>
                      </a:pPr>
                      <a:r>
                        <a:rPr b="1" lang="de-DE" sz="1300"/>
                        <a:t>Sprechstunde der</a:t>
                      </a:r>
                      <a:r>
                        <a:rPr b="1" lang="de-DE" sz="1300"/>
                        <a:t>  Arbeitsförderung des Landkreises (Frau Groß) und der Agentur für Arbeit (Frau Alles) (1x pro Monat)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None/>
                      </a:pPr>
                      <a:r>
                        <a:t/>
                      </a:r>
                      <a:endParaRPr b="1" sz="13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Char char="⮚"/>
                      </a:pPr>
                      <a:r>
                        <a:rPr b="1" lang="de-DE" sz="1300"/>
                        <a:t>2. und 3. Berufs-Förderkonferenz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None/>
                      </a:pPr>
                      <a:r>
                        <a:t/>
                      </a:r>
                      <a:endParaRPr b="1" sz="13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Char char="⮚"/>
                      </a:pPr>
                      <a:r>
                        <a:rPr b="1" lang="de-DE" sz="1300"/>
                        <a:t>Elterninformationsabend bzgl. Berufswahlorientierung und  Berufswahlplanung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None/>
                      </a:pPr>
                      <a:r>
                        <a:t/>
                      </a:r>
                      <a:endParaRPr b="1" sz="13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Char char="⮚"/>
                      </a:pPr>
                      <a:r>
                        <a:rPr b="1" lang="de-DE" sz="1300"/>
                        <a:t>Schülermentorenausbildung</a:t>
                      </a:r>
                      <a:endParaRPr b="1" sz="13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None/>
                      </a:pPr>
                      <a:r>
                        <a:t/>
                      </a:r>
                      <a:endParaRPr b="1" sz="13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Char char="⮚"/>
                      </a:pPr>
                      <a:r>
                        <a:rPr b="1" lang="de-DE" sz="1300"/>
                        <a:t>Bewerbertraining mit der Barmer Ersatzkasse</a:t>
                      </a:r>
                      <a:endParaRPr/>
                    </a:p>
                    <a:p>
                      <a:pPr indent="-20320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None/>
                      </a:pPr>
                      <a:r>
                        <a:t/>
                      </a:r>
                      <a:endParaRPr b="1" sz="13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Char char="⮚"/>
                      </a:pPr>
                      <a:r>
                        <a:rPr b="1" lang="de-DE" sz="1300"/>
                        <a:t>Azubis vor Ort  (8 Workshops pro Jahr in der Schule)</a:t>
                      </a:r>
                      <a:endParaRPr b="1" sz="1300"/>
                    </a:p>
                    <a:p>
                      <a:pPr indent="-20320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None/>
                      </a:pPr>
                      <a:r>
                        <a:t/>
                      </a:r>
                      <a:endParaRPr b="1" sz="1300"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Char char="⮚"/>
                      </a:pPr>
                      <a:r>
                        <a:rPr b="1" lang="de-DE" sz="1300"/>
                        <a:t>Besuch des Edeka Frischemobil</a:t>
                      </a:r>
                      <a:endParaRPr/>
                    </a:p>
                    <a:p>
                      <a:pPr indent="-20320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None/>
                      </a:pPr>
                      <a:r>
                        <a:t/>
                      </a:r>
                      <a:endParaRPr b="1" sz="1300"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Char char="⮚"/>
                      </a:pPr>
                      <a:r>
                        <a:rPr b="1" lang="de-DE" sz="1300"/>
                        <a:t>Teilnahme BIG FM Schooltour</a:t>
                      </a:r>
                      <a:endParaRPr/>
                    </a:p>
                    <a:p>
                      <a:pPr indent="-20320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None/>
                      </a:pPr>
                      <a:r>
                        <a:t/>
                      </a:r>
                      <a:endParaRPr b="1" sz="1300"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Char char="⮚"/>
                      </a:pPr>
                      <a:r>
                        <a:rPr b="1" lang="de-DE" sz="1300"/>
                        <a:t>Schiedsrichterausbildung</a:t>
                      </a:r>
                      <a:endParaRPr b="1" sz="13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400" u="sng"/>
                        <a:t>2. Fremdsprache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None/>
                      </a:pPr>
                      <a:r>
                        <a:t/>
                      </a:r>
                      <a:endParaRPr b="1" sz="14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Char char="⮚"/>
                      </a:pPr>
                      <a:r>
                        <a:rPr b="1" lang="de-DE" sz="1300"/>
                        <a:t>Projekt mit der Arbeitskammer des Saarlandes (Ausbildungsverträge,</a:t>
                      </a:r>
                      <a:r>
                        <a:rPr b="1" lang="de-DE" sz="1300"/>
                        <a:t> Rechte und Pflichten in der Ausbildung,…)</a:t>
                      </a:r>
                      <a:endParaRPr b="1" sz="13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None/>
                      </a:pPr>
                      <a:r>
                        <a:t/>
                      </a:r>
                      <a:endParaRPr b="1" sz="13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Char char="⮚"/>
                      </a:pPr>
                      <a:r>
                        <a:rPr b="1" lang="de-DE" sz="1300"/>
                        <a:t>Sprechstunde der</a:t>
                      </a:r>
                      <a:r>
                        <a:rPr b="1" lang="de-DE" sz="1300"/>
                        <a:t>  Arbeitsförderung des Landkreises (Frau Groß) und der Agentur für Arbeit (Frau Alles) (1x pro Monat)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None/>
                      </a:pPr>
                      <a:r>
                        <a:t/>
                      </a:r>
                      <a:endParaRPr b="1" sz="13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Char char="⮚"/>
                      </a:pPr>
                      <a:r>
                        <a:rPr b="1" lang="de-DE" sz="1300"/>
                        <a:t>2. und 3. Berufs-Förderkonferenz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None/>
                      </a:pPr>
                      <a:r>
                        <a:t/>
                      </a:r>
                      <a:endParaRPr b="1" sz="13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Char char="⮚"/>
                      </a:pPr>
                      <a:r>
                        <a:rPr b="1" lang="de-DE" sz="1300"/>
                        <a:t>Elterninformationsabend bzgl. Berufswahlorientierung und  Berufswahlplanung</a:t>
                      </a:r>
                      <a:endParaRPr/>
                    </a:p>
                    <a:p>
                      <a:pPr indent="-20320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None/>
                      </a:pPr>
                      <a:r>
                        <a:t/>
                      </a:r>
                      <a:endParaRPr b="1" sz="13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Char char="⮚"/>
                      </a:pPr>
                      <a:r>
                        <a:rPr b="1" lang="de-DE" sz="1300"/>
                        <a:t>Schülermentorenausbildung</a:t>
                      </a:r>
                      <a:endParaRPr b="1" sz="13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None/>
                      </a:pPr>
                      <a:r>
                        <a:t/>
                      </a:r>
                      <a:endParaRPr b="1" sz="13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Char char="⮚"/>
                      </a:pPr>
                      <a:r>
                        <a:rPr b="1" lang="de-DE" sz="1300"/>
                        <a:t>Bewerbertraining mit der Barmer Ersatzkasse</a:t>
                      </a:r>
                      <a:endParaRPr/>
                    </a:p>
                    <a:p>
                      <a:pPr indent="-20320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None/>
                      </a:pPr>
                      <a:r>
                        <a:t/>
                      </a:r>
                      <a:endParaRPr b="1" sz="1300"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Char char="⮚"/>
                      </a:pPr>
                      <a:r>
                        <a:rPr b="1" lang="de-DE" sz="1300"/>
                        <a:t>Azubis vor Ort  (8 Workshops pro Jahr in der Schule)</a:t>
                      </a:r>
                      <a:endParaRPr/>
                    </a:p>
                    <a:p>
                      <a:pPr indent="-20320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None/>
                      </a:pPr>
                      <a:r>
                        <a:t/>
                      </a:r>
                      <a:endParaRPr b="1" sz="1300"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Char char="⮚"/>
                      </a:pPr>
                      <a:r>
                        <a:rPr b="1" lang="de-DE" sz="1300"/>
                        <a:t>Besuch des Edeka Frischemobil</a:t>
                      </a:r>
                      <a:endParaRPr/>
                    </a:p>
                    <a:p>
                      <a:pPr indent="-20320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Noto Sans Symbols"/>
                        <a:buNone/>
                      </a:pPr>
                      <a:r>
                        <a:t/>
                      </a:r>
                      <a:endParaRPr b="1" sz="1300"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Teilnahme BIG FM Schooltour</a:t>
                      </a:r>
                      <a:endParaRPr/>
                    </a:p>
                    <a:p>
                      <a:pPr indent="-1968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None/>
                      </a:pPr>
                      <a:r>
                        <a:t/>
                      </a:r>
                      <a:endParaRPr b="1" sz="1400"/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Char char="⮚"/>
                      </a:pPr>
                      <a:r>
                        <a:rPr b="1" lang="de-DE" sz="1400"/>
                        <a:t>Schiedsrichterausbildung</a:t>
                      </a:r>
                      <a:endParaRPr b="1" sz="14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None/>
                      </a:pPr>
                      <a:r>
                        <a:t/>
                      </a:r>
                      <a:endParaRPr b="1" sz="1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Noto Sans Symbols"/>
                        <a:buNone/>
                      </a:pPr>
                      <a:r>
                        <a:t/>
                      </a:r>
                      <a:endParaRPr b="1" sz="14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8"/>
          <p:cNvSpPr txBox="1"/>
          <p:nvPr/>
        </p:nvSpPr>
        <p:spPr>
          <a:xfrm>
            <a:off x="457200" y="228600"/>
            <a:ext cx="1487908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000" u="sng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Stufe 10</a:t>
            </a:r>
            <a:endParaRPr b="1" sz="3000" u="sng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68" name="Google Shape;168;p18"/>
          <p:cNvSpPr txBox="1"/>
          <p:nvPr/>
        </p:nvSpPr>
        <p:spPr>
          <a:xfrm>
            <a:off x="560820" y="1253030"/>
            <a:ext cx="8151893" cy="47089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b="1" lang="de-DE" sz="20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Berufsinformationstag an der Gemeinschaftsschule Marpingen in Zusammenarbeit mit ALWIS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b="1" lang="de-DE" sz="20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Schülerfirmen (Cfa, Fahrradwerkstatt)</a:t>
            </a:r>
            <a:endParaRPr b="1" sz="20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330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b="1" lang="de-DE" sz="20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Betriebserkundungen (Kooperationspartner)</a:t>
            </a:r>
            <a:endParaRPr b="1" sz="20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330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b="1" lang="de-DE" sz="20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Sprechstunde der  Arbeitsförderung des Landkreises (Frau Groß) und der Agentur für Arbeit (Frau Alles) (1x pro Monat)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b="1" lang="de-DE" sz="20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Schülermentorenausbildung (LSVS)</a:t>
            </a:r>
            <a:endParaRPr/>
          </a:p>
          <a:p>
            <a:pPr indent="-215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b="1" lang="de-DE" sz="20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Besuch Fahrradgipfel (Teilnahme Stadtradeln, Schoolradeln)</a:t>
            </a:r>
            <a:endParaRPr/>
          </a:p>
          <a:p>
            <a:pPr indent="-215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b="1" lang="de-DE" sz="20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Schiedsrichterausbildung</a:t>
            </a:r>
            <a:endParaRPr b="1" sz="20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9"/>
          <p:cNvSpPr txBox="1"/>
          <p:nvPr/>
        </p:nvSpPr>
        <p:spPr>
          <a:xfrm>
            <a:off x="1082895" y="879281"/>
            <a:ext cx="609600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000" u="sng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Oberstufe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 u="sng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2000" u="sng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Stufe 11</a:t>
            </a:r>
            <a:endParaRPr b="1" sz="2000" u="sng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74" name="Google Shape;174;p19"/>
          <p:cNvSpPr txBox="1"/>
          <p:nvPr/>
        </p:nvSpPr>
        <p:spPr>
          <a:xfrm>
            <a:off x="1082895" y="1926068"/>
            <a:ext cx="509284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b="1" lang="de-DE" sz="1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Zweiwöchiges Sozialpraktikum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b="1" lang="de-DE" sz="1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Teilnahme BIG FM Schooltour</a:t>
            </a:r>
            <a:endParaRPr b="1" sz="14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75" name="Google Shape;175;p19"/>
          <p:cNvSpPr txBox="1"/>
          <p:nvPr/>
        </p:nvSpPr>
        <p:spPr>
          <a:xfrm>
            <a:off x="1082895" y="2515649"/>
            <a:ext cx="451685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2000" u="sng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Stufe 12</a:t>
            </a:r>
            <a:endParaRPr b="1" sz="2000" u="sng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76" name="Google Shape;176;p19"/>
          <p:cNvSpPr txBox="1"/>
          <p:nvPr/>
        </p:nvSpPr>
        <p:spPr>
          <a:xfrm>
            <a:off x="1082897" y="2926651"/>
            <a:ext cx="7380547" cy="1600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b="1" lang="de-DE" sz="1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Berufsinformationstag an der  Gemeinschaftsschule Marpingen</a:t>
            </a:r>
            <a:endParaRPr b="1" sz="14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b="1" lang="de-DE" sz="1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Studien- und Berufsberatung der Agentur für Arbeit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b="1" lang="de-DE" sz="1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Besuch der Universität des Saarlandes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b="1" lang="de-DE" sz="1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Besuch des Jobbing Centers in Saarbrücken, der Messe Abi was dann</a:t>
            </a:r>
            <a:endParaRPr b="1" sz="14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b="1" lang="de-DE" sz="1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Erlangung Skiqualifikation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b="1" lang="de-DE" sz="1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Schiedsrichterausbildung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b="1" lang="de-DE" sz="1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Planung, Organisation und Durchführung einer Alpenüberquerung mit dem Mountainbike</a:t>
            </a:r>
            <a:endParaRPr b="1" sz="14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77" name="Google Shape;177;p19"/>
          <p:cNvSpPr txBox="1"/>
          <p:nvPr/>
        </p:nvSpPr>
        <p:spPr>
          <a:xfrm>
            <a:off x="1082898" y="4568605"/>
            <a:ext cx="2048465" cy="477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2500" u="sng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Stufe 13</a:t>
            </a:r>
            <a:endParaRPr/>
          </a:p>
        </p:txBody>
      </p:sp>
      <p:sp>
        <p:nvSpPr>
          <p:cNvPr id="178" name="Google Shape;178;p19"/>
          <p:cNvSpPr txBox="1"/>
          <p:nvPr/>
        </p:nvSpPr>
        <p:spPr>
          <a:xfrm>
            <a:off x="1070193" y="5089874"/>
            <a:ext cx="5775107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b="1" lang="de-DE" sz="1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Besuch der Abi-Messe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b="1" lang="de-DE" sz="1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Besuch der Universität des Saarlandes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b="1" lang="de-DE" sz="1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Studien-und Berufsberatung der Agentur für Arbeit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b="1" lang="de-DE" sz="1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Ausbildung zu DFB-Junior Coaches</a:t>
            </a:r>
            <a:endParaRPr b="1" sz="14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0"/>
          <p:cNvSpPr txBox="1"/>
          <p:nvPr/>
        </p:nvSpPr>
        <p:spPr>
          <a:xfrm>
            <a:off x="507395" y="434912"/>
            <a:ext cx="1138016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20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Kooperationspartner, Förderer und Unterstützer der Berufsorientierung und Berufswahlvorbereitung an der Gesamt-/ Gemeinschaftsschule Marpingen</a:t>
            </a:r>
            <a:endParaRPr b="1" sz="20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84" name="Google Shape;184;p20"/>
          <p:cNvSpPr txBox="1"/>
          <p:nvPr/>
        </p:nvSpPr>
        <p:spPr>
          <a:xfrm>
            <a:off x="507397" y="1581534"/>
            <a:ext cx="4305619" cy="42627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⮚"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Arbeitsförderung des Landkreises St. Wendel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      (Frau Groß und Frau Kolke)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⮚"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Agentur für Arbeit des Saarlandes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      (Frau  Alles)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⮚"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Ministerium für Bildung und Kultur, " Zukunft konkret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      (Frau  Dr. Heit und Frau Dr. Wannemacher)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⮚"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ALWIS (ArbeitsLebenWirtschaftSchule e.V.)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      (Frau  Bollow)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⮚"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Arbeitskammer des Saarlandes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      (Herr Erbrich)</a:t>
            </a:r>
            <a:endParaRPr b="1" sz="13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⮚"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Landessportverband des Saarlandes (LSVS)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      (Herr Mathis)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⮚"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Deutscher Fussball Bund (DFB)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      (Herr Louia)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85" name="Google Shape;185;p20"/>
          <p:cNvSpPr txBox="1"/>
          <p:nvPr/>
        </p:nvSpPr>
        <p:spPr>
          <a:xfrm>
            <a:off x="5305916" y="1598735"/>
            <a:ext cx="5001473" cy="4493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⮚"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SchuleWirtschaft Saarland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      (VSU des Saarlandes, Frau Vogel)</a:t>
            </a:r>
            <a:endParaRPr/>
          </a:p>
          <a:p>
            <a:pPr indent="-20320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</a:pPr>
            <a:r>
              <a:t/>
            </a:r>
            <a:endParaRPr b="1" sz="13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⮚"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Dach- und Fassadentechnik Zimmer in St. Wendel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      (Herr Zimmer)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⮚"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Debeka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      (Herr Schlaup)</a:t>
            </a:r>
            <a:endParaRPr b="1" sz="13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⮚"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Metallbau Honig In Marpingen</a:t>
            </a:r>
            <a:endParaRPr b="1" sz="13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      (Herr Honig)</a:t>
            </a:r>
            <a:endParaRPr/>
          </a:p>
          <a:p>
            <a:pPr indent="-8890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</a:pPr>
            <a:r>
              <a:t/>
            </a:r>
            <a:endParaRPr b="1" sz="13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⮚"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Kreissparkasse St. Wendel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      (Frau Müller)</a:t>
            </a:r>
            <a:endParaRPr/>
          </a:p>
          <a:p>
            <a:pPr indent="-8890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</a:pPr>
            <a:r>
              <a:t/>
            </a:r>
            <a:endParaRPr b="1" sz="13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⮚"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Volksbank St.Wendel</a:t>
            </a:r>
            <a:endParaRPr b="1" sz="13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       (Herr Recktenwald)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⮚"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Barmer GeK</a:t>
            </a:r>
            <a:endParaRPr b="1" sz="13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13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      (Herr Peter, Herr Kolling)</a:t>
            </a:r>
            <a:endParaRPr b="1" sz="13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8890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</a:pPr>
            <a:r>
              <a:t/>
            </a:r>
            <a:endParaRPr b="1" sz="13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1"/>
          <p:cNvSpPr/>
          <p:nvPr/>
        </p:nvSpPr>
        <p:spPr>
          <a:xfrm>
            <a:off x="685800" y="362638"/>
            <a:ext cx="102870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18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Kooperationspartner, Förderer und Unterstützer der Berufsorientierung und Berufswahlvorbereitung an der Gesamt-/ Gemeinschaftsschule Marpingen</a:t>
            </a:r>
            <a:endParaRPr b="1" sz="18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91" name="Google Shape;191;p21"/>
          <p:cNvSpPr/>
          <p:nvPr/>
        </p:nvSpPr>
        <p:spPr>
          <a:xfrm>
            <a:off x="1371600" y="1676400"/>
            <a:ext cx="9220200" cy="44012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b="1" lang="de-DE" sz="1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Firma Matallbau Honig</a:t>
            </a:r>
            <a:endParaRPr/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b="1" lang="de-DE" sz="1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WVW St.Wendel</a:t>
            </a:r>
            <a:endParaRPr b="1" sz="14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b="1" lang="de-DE" sz="1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SEB Technology GmbH in Oberlinxweiler  Herrr Rizzo</a:t>
            </a:r>
            <a:endParaRPr b="1" sz="14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b="1" lang="de-DE" sz="1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Werkzeug Technik Riemke in Lebach Herr Klein</a:t>
            </a:r>
            <a:endParaRPr/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b="1" lang="de-DE" sz="1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AWO Saarland Herr Müller</a:t>
            </a:r>
            <a:endParaRPr/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b="1" lang="de-DE" sz="1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Firma Fissler in Idar Oberstein Herr Westerbusch</a:t>
            </a:r>
            <a:endParaRPr b="1" sz="14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b="1" lang="de-DE" sz="1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IWM Software AG in Primstal Herr Kraß</a:t>
            </a:r>
            <a:endParaRPr/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b="1" lang="de-DE" sz="1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Firma Hörmann in Freisen Frau Müller</a:t>
            </a:r>
            <a:endParaRPr/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Char char="⮚"/>
            </a:pPr>
            <a:r>
              <a:rPr b="1" lang="de-DE" sz="140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Wüstenrot und Würtembergische Versicherung in St.Wendel Frau Contier-Woll </a:t>
            </a:r>
            <a:endParaRPr/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-1968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Wellenform">
  <a:themeElements>
    <a:clrScheme name="Wellenform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-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